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257" r:id="rId6"/>
    <p:sldId id="258" r:id="rId7"/>
    <p:sldId id="270" r:id="rId8"/>
    <p:sldId id="271" r:id="rId9"/>
    <p:sldId id="259" r:id="rId10"/>
    <p:sldId id="269" r:id="rId11"/>
    <p:sldId id="274" r:id="rId12"/>
    <p:sldId id="260" r:id="rId13"/>
    <p:sldId id="262" r:id="rId14"/>
    <p:sldId id="263" r:id="rId15"/>
    <p:sldId id="272" r:id="rId16"/>
    <p:sldId id="27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42969ECD-0C2C-40A1-8AE0-E571E6F0157E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167439B4-17BA-4902-9C92-49CF4F65D2A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8000" b="1" dirty="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Hackathon 2019</a:t>
            </a:r>
            <a:r>
              <a:rPr lang="en-US" sz="8000" dirty="0"/>
              <a:t>	</a:t>
            </a:r>
            <a:br>
              <a:rPr lang="en-US" sz="8000" dirty="0"/>
            </a:b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					</a:t>
            </a:r>
            <a:r>
              <a:rPr lang="en-US" sz="2500" b="1" dirty="0">
                <a:solidFill>
                  <a:schemeClr val="tx1"/>
                </a:solidFill>
              </a:rPr>
              <a:t>TEAM </a:t>
            </a:r>
            <a:r>
              <a:rPr lang="en-US" sz="2500" b="1" dirty="0" err="1">
                <a:solidFill>
                  <a:schemeClr val="tx1"/>
                </a:solidFill>
              </a:rPr>
              <a:t>Dataholics</a:t>
            </a:r>
            <a:endParaRPr lang="en-US" sz="2500" b="1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Rounded Rectangle 6"/>
          <p:cNvSpPr/>
          <p:nvPr/>
        </p:nvSpPr>
        <p:spPr>
          <a:xfrm>
            <a:off x="971550" y="1865630"/>
            <a:ext cx="1755140" cy="4029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7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Advantages</a:t>
            </a:r>
            <a:endParaRPr lang="en-US" sz="1700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694940" y="1506220"/>
            <a:ext cx="2072640" cy="4684395"/>
            <a:chOff x="2846" y="1572"/>
            <a:chExt cx="3264" cy="7377"/>
          </a:xfrm>
        </p:grpSpPr>
        <p:cxnSp>
          <p:nvCxnSpPr>
            <p:cNvPr id="11" name="Straight Arrow Connector 10"/>
            <p:cNvCxnSpPr>
              <a:stCxn id="7" idx="3"/>
            </p:cNvCxnSpPr>
            <p:nvPr/>
          </p:nvCxnSpPr>
          <p:spPr>
            <a:xfrm flipV="1">
              <a:off x="2896" y="1572"/>
              <a:ext cx="2281" cy="37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2980" y="2505"/>
              <a:ext cx="2498" cy="26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880" y="3704"/>
              <a:ext cx="2997" cy="14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896" y="5336"/>
              <a:ext cx="3131" cy="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846" y="5469"/>
              <a:ext cx="3264" cy="20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846" y="5619"/>
              <a:ext cx="3114" cy="33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281805" y="1073150"/>
            <a:ext cx="6153150" cy="5485765"/>
            <a:chOff x="5478" y="940"/>
            <a:chExt cx="9690" cy="8639"/>
          </a:xfrm>
        </p:grpSpPr>
        <p:sp>
          <p:nvSpPr>
            <p:cNvPr id="17" name="Text Box 16"/>
            <p:cNvSpPr txBox="1"/>
            <p:nvPr/>
          </p:nvSpPr>
          <p:spPr>
            <a:xfrm>
              <a:off x="5478" y="940"/>
              <a:ext cx="927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Customers will have more affordable options</a:t>
              </a:r>
              <a:endParaRPr 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5711" y="2188"/>
              <a:ext cx="91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Reducing excessive pricing </a:t>
              </a:r>
              <a:endParaRPr 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6093" y="3136"/>
              <a:ext cx="8959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Using data from customers to make reccomendations (related-function product, sales promotion, advertisement, discount)</a:t>
              </a:r>
              <a:endParaRPr 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6359" y="5469"/>
              <a:ext cx="8809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Providing customers alternative options while still fulfilling the criteria set beforehand-type, price, quality.</a:t>
              </a:r>
              <a:endParaRPr 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6577" y="7367"/>
              <a:ext cx="855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Self-developed data pool -&gt; Full control of Database</a:t>
              </a:r>
              <a:endParaRPr 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6511" y="8999"/>
              <a:ext cx="862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Renting servers -&gt; massively reduce cost</a:t>
              </a:r>
              <a:endParaRPr 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66750" y="1916430"/>
            <a:ext cx="1996440" cy="4029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Disadavantages</a:t>
            </a:r>
            <a:endParaRPr lang="en-US" sz="1600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30420" y="1271270"/>
            <a:ext cx="6197600" cy="5113655"/>
            <a:chOff x="5993" y="940"/>
            <a:chExt cx="9760" cy="8053"/>
          </a:xfrm>
        </p:grpSpPr>
        <p:sp>
          <p:nvSpPr>
            <p:cNvPr id="10" name="Text Box 9"/>
            <p:cNvSpPr txBox="1"/>
            <p:nvPr/>
          </p:nvSpPr>
          <p:spPr>
            <a:xfrm>
              <a:off x="6144" y="940"/>
              <a:ext cx="821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Collecting data from multiple sources -&gt; takes time to set up the system.</a:t>
              </a:r>
              <a:endParaRPr 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5993" y="4036"/>
              <a:ext cx="94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Require Data Engineers to clean and store data in case data scraping saves incorrect information.</a:t>
              </a:r>
              <a:endParaRPr 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6144" y="7977"/>
              <a:ext cx="96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If any problem occurs in the self-developed data pool, we have to find and fix them manually</a:t>
              </a:r>
              <a:endParaRPr 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663190" y="1614805"/>
            <a:ext cx="1872615" cy="2267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3"/>
          </p:cNvCxnSpPr>
          <p:nvPr/>
        </p:nvCxnSpPr>
        <p:spPr>
          <a:xfrm>
            <a:off x="2663190" y="3931285"/>
            <a:ext cx="1909445" cy="2257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1"/>
          </p:cNvCxnSpPr>
          <p:nvPr/>
        </p:nvCxnSpPr>
        <p:spPr>
          <a:xfrm flipV="1">
            <a:off x="2674620" y="3559810"/>
            <a:ext cx="1955800" cy="370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COST OF IMPLEMENTATION</a:t>
            </a:r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Content Placeholder 3" descr="1200px-Amazon_Web_Services_Logo.svg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9600" y="2040255"/>
            <a:ext cx="5384800" cy="3221355"/>
          </a:xfrm>
          <a:prstGeom prst="rect">
            <a:avLst/>
          </a:prstGeom>
        </p:spPr>
      </p:pic>
      <p:pic>
        <p:nvPicPr>
          <p:cNvPr id="5" name="Content Placeholder 4" descr="1_4fU_vvXcBA70QXqAfPCaIQ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7170" y="1236345"/>
            <a:ext cx="5384800" cy="2270125"/>
          </a:xfrm>
          <a:prstGeom prst="rect">
            <a:avLst/>
          </a:prstGeom>
        </p:spPr>
      </p:pic>
      <p:pic>
        <p:nvPicPr>
          <p:cNvPr id="6" name="Picture 5" descr="giph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3901440"/>
            <a:ext cx="4712335" cy="2786380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COST OF IMPLEMENTATION</a:t>
            </a:r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5925" y="1137920"/>
            <a:ext cx="8820150" cy="5292725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Target customer</a:t>
            </a:r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4750" y="1941195"/>
            <a:ext cx="7073265" cy="3980180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Fin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528570"/>
            <a:ext cx="10972800" cy="3599180"/>
          </a:xfrm>
        </p:spPr>
        <p:txBody>
          <a:bodyPr/>
          <a:p>
            <a:pPr marL="0" indent="0" algn="ctr">
              <a:buNone/>
            </a:pPr>
            <a:r>
              <a:rPr lang="en-US" sz="8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 for listening</a:t>
            </a:r>
            <a:endParaRPr lang="en-US" sz="8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TEAM MEMBERS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" name="Picture 3" descr="70452612_378174136449670_125216863822020608_n"/>
          <p:cNvPicPr>
            <a:picLocks noChangeAspect="1"/>
          </p:cNvPicPr>
          <p:nvPr/>
        </p:nvPicPr>
        <p:blipFill>
          <a:blip r:embed="rId1"/>
          <a:srcRect l="-9579" t="7809" r="-9381" b="-2273"/>
          <a:stretch>
            <a:fillRect/>
          </a:stretch>
        </p:blipFill>
        <p:spPr>
          <a:xfrm>
            <a:off x="7096760" y="1223010"/>
            <a:ext cx="2171700" cy="2335530"/>
          </a:xfrm>
          <a:prstGeom prst="ellipse">
            <a:avLst/>
          </a:prstGeom>
        </p:spPr>
      </p:pic>
      <p:pic>
        <p:nvPicPr>
          <p:cNvPr id="5" name="Picture 4" descr="70790198_376106893064367_6742747588388192256_n"/>
          <p:cNvPicPr>
            <a:picLocks noChangeAspect="1"/>
          </p:cNvPicPr>
          <p:nvPr/>
        </p:nvPicPr>
        <p:blipFill>
          <a:blip r:embed="rId2"/>
          <a:srcRect t="-10617"/>
          <a:stretch>
            <a:fillRect/>
          </a:stretch>
        </p:blipFill>
        <p:spPr>
          <a:xfrm>
            <a:off x="2237105" y="3843655"/>
            <a:ext cx="2516505" cy="2762250"/>
          </a:xfrm>
          <a:prstGeom prst="ellipse">
            <a:avLst/>
          </a:prstGeom>
        </p:spPr>
      </p:pic>
      <p:pic>
        <p:nvPicPr>
          <p:cNvPr id="6" name="Picture 5" descr="70144260_511665716317084_319142578630950912_n"/>
          <p:cNvPicPr>
            <a:picLocks noChangeAspect="1"/>
          </p:cNvPicPr>
          <p:nvPr/>
        </p:nvPicPr>
        <p:blipFill>
          <a:blip r:embed="rId3"/>
          <a:srcRect l="11431" t="33369" r="16314" b="1120"/>
          <a:stretch>
            <a:fillRect/>
          </a:stretch>
        </p:blipFill>
        <p:spPr>
          <a:xfrm>
            <a:off x="2314575" y="1057910"/>
            <a:ext cx="2559050" cy="2666365"/>
          </a:xfrm>
          <a:prstGeom prst="ellipse">
            <a:avLst/>
          </a:prstGeom>
        </p:spPr>
      </p:pic>
      <p:pic>
        <p:nvPicPr>
          <p:cNvPr id="8" name="Picture 7" descr="71392615_400092047250913_7820858837237235712_n"/>
          <p:cNvPicPr>
            <a:picLocks noChangeAspect="1"/>
          </p:cNvPicPr>
          <p:nvPr/>
        </p:nvPicPr>
        <p:blipFill>
          <a:blip r:embed="rId4"/>
          <a:srcRect l="20222" t="-951" r="22119" b="15828"/>
          <a:stretch>
            <a:fillRect/>
          </a:stretch>
        </p:blipFill>
        <p:spPr>
          <a:xfrm>
            <a:off x="6835775" y="3948430"/>
            <a:ext cx="2693035" cy="2657475"/>
          </a:xfrm>
          <a:prstGeom prst="ellipse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05435" y="1783080"/>
            <a:ext cx="210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Louis Hoang</a:t>
            </a:r>
            <a:endParaRPr lang="en-US" b="1"/>
          </a:p>
        </p:txBody>
      </p:sp>
      <p:sp>
        <p:nvSpPr>
          <p:cNvPr id="10" name="Text Box 9"/>
          <p:cNvSpPr txBox="1"/>
          <p:nvPr/>
        </p:nvSpPr>
        <p:spPr>
          <a:xfrm>
            <a:off x="9463405" y="1847850"/>
            <a:ext cx="2559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Harry Le</a:t>
            </a:r>
            <a:endParaRPr lang="en-US" b="1"/>
          </a:p>
        </p:txBody>
      </p:sp>
      <p:sp>
        <p:nvSpPr>
          <p:cNvPr id="11" name="Text Box 10"/>
          <p:cNvSpPr txBox="1"/>
          <p:nvPr/>
        </p:nvSpPr>
        <p:spPr>
          <a:xfrm>
            <a:off x="158115" y="4406265"/>
            <a:ext cx="1987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Jaba Nay</a:t>
            </a:r>
            <a:endParaRPr lang="en-US" b="1"/>
          </a:p>
        </p:txBody>
      </p:sp>
      <p:sp>
        <p:nvSpPr>
          <p:cNvPr id="12" name="Text Box 11"/>
          <p:cNvSpPr txBox="1"/>
          <p:nvPr/>
        </p:nvSpPr>
        <p:spPr>
          <a:xfrm>
            <a:off x="9648825" y="4502150"/>
            <a:ext cx="218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Tony Ngo</a:t>
            </a:r>
            <a:endParaRPr lang="en-US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building company was having a project that its design team had to decide materials for the building.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Small specifications and details add up and the interior designers have little financial incentive to keep costs low.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There are currently no system to automatically flag specified materials which has excessive pricing and to provide alternatives. 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5"/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743200" lvl="6" indent="0">
              <a:buNone/>
            </a:pPr>
            <a:endParaRPr lang="en-US" sz="1800" dirty="0">
              <a:latin typeface="Arial Black" panose="020B0A04020102020204" pitchFamily="34" charset="0"/>
              <a:ea typeface="Microsoft JhengHei" panose="020B0604030504040204" pitchFamily="34" charset="-120"/>
            </a:endParaRPr>
          </a:p>
          <a:p>
            <a:pPr marL="2743200" lvl="6" indent="0">
              <a:buNone/>
            </a:pPr>
            <a:endParaRPr lang="en-US" sz="1800" dirty="0">
              <a:latin typeface="Arial Black" panose="020B0A04020102020204" pitchFamily="34" charset="0"/>
              <a:ea typeface="Microsoft JhengHei" panose="020B0604030504040204" pitchFamily="34" charset="-120"/>
            </a:endParaRPr>
          </a:p>
          <a:p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 panose="020B0604030504040204" pitchFamily="34" charset="-120"/>
                <a:sym typeface="Wingdings" panose="05000000000000000000" pitchFamily="2" charset="2"/>
              </a:rPr>
              <a:t> We are going to build a database using ML medthods to automatically scrape the data from the reseller's website 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 panose="020B0604030504040204" pitchFamily="34" charset="-120"/>
                <a:sym typeface="Wingdings" panose="05000000000000000000" pitchFamily="2" charset="2"/>
              </a:rPr>
              <a:t>and assesses the quality of the products .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 panose="020B0604030504040204" pitchFamily="34" charset="-12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 panose="020B0604030504040204" pitchFamily="34" charset="-120"/>
                <a:sym typeface="Wingdings" panose="05000000000000000000" pitchFamily="2" charset="2"/>
              </a:rPr>
              <a:t> With machine learning algorithms, a recommendation system for better altenatives will be also be built. 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 panose="020B0604030504040204" pitchFamily="34" charset="-120"/>
                <a:sym typeface="Wingdings" panose="05000000000000000000" pitchFamily="2" charset="2"/>
              </a:rPr>
              <a:t>  	In this way, we can solve 2 aspects of problems: 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 panose="020B0604030504040204" pitchFamily="34" charset="-120"/>
                <a:sym typeface="Wingdings" panose="05000000000000000000" pitchFamily="2" charset="2"/>
              </a:rPr>
              <a:t>Quality and Price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 panose="020B0604030504040204" pitchFamily="34" charset="-120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 panose="020B0604030504040204" pitchFamily="34" charset="-120"/>
              <a:sym typeface="Wingdings" panose="05000000000000000000" pitchFamily="2" charset="2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62355" y="1576705"/>
            <a:ext cx="10067925" cy="528574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609600" y="993775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MACHINE LEARNING</a:t>
            </a:r>
            <a:endParaRPr lang="en-US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 panose="020B0604030504040204" pitchFamily="34" charset="-12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 panose="020B0604030504040204" pitchFamily="34" charset="-120"/>
              <a:sym typeface="Wingdings" panose="05000000000000000000" pitchFamily="2" charset="2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609600" y="993775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MACHINE LEARNING</a:t>
            </a:r>
            <a:endParaRPr 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53515" y="1576705"/>
            <a:ext cx="8664575" cy="516636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99861" y="2294907"/>
            <a:ext cx="2242159" cy="576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Quantity 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481195" y="932180"/>
            <a:ext cx="2679700" cy="1240790"/>
            <a:chOff x="7046" y="1118"/>
            <a:chExt cx="4220" cy="1954"/>
          </a:xfrm>
        </p:grpSpPr>
        <p:sp>
          <p:nvSpPr>
            <p:cNvPr id="4" name="Oval 3"/>
            <p:cNvSpPr/>
            <p:nvPr/>
          </p:nvSpPr>
          <p:spPr>
            <a:xfrm>
              <a:off x="7046" y="1118"/>
              <a:ext cx="4221" cy="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Project</a:t>
              </a:r>
              <a:endPara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Item</a:t>
              </a:r>
              <a:endPara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Arrow: Down 5"/>
            <p:cNvSpPr/>
            <p:nvPr/>
          </p:nvSpPr>
          <p:spPr>
            <a:xfrm>
              <a:off x="8960" y="2756"/>
              <a:ext cx="414" cy="3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cxnSp>
        <p:nvCxnSpPr>
          <p:cNvPr id="8" name="Connector: Elbow 7"/>
          <p:cNvCxnSpPr/>
          <p:nvPr/>
        </p:nvCxnSpPr>
        <p:spPr>
          <a:xfrm>
            <a:off x="7255171" y="2376109"/>
            <a:ext cx="1215024" cy="5887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78445" y="2501265"/>
            <a:ext cx="1044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YES 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🏳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8695664" y="2870701"/>
            <a:ext cx="2141951" cy="90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Examine stores 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Pick best choice based on price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171686" y="2501369"/>
            <a:ext cx="1302707" cy="46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71825" y="2319655"/>
            <a:ext cx="930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 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🏴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743719" y="2964832"/>
            <a:ext cx="1427967" cy="814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Item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Atributes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242678" y="3926205"/>
            <a:ext cx="501041" cy="51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20124" y="3926205"/>
            <a:ext cx="0" cy="6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71686" y="3926205"/>
            <a:ext cx="463463" cy="429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9007" y="4740397"/>
            <a:ext cx="78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Color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4941" y="4737266"/>
            <a:ext cx="116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Material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32026" y="4737266"/>
            <a:ext cx="103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779215" y="5407408"/>
            <a:ext cx="3920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Down 26"/>
          <p:cNvSpPr/>
          <p:nvPr/>
        </p:nvSpPr>
        <p:spPr>
          <a:xfrm>
            <a:off x="2294864" y="5582772"/>
            <a:ext cx="338203" cy="300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1550062" y="5989240"/>
            <a:ext cx="1828799" cy="576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Other models 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Based on QL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32575" y="4413885"/>
            <a:ext cx="853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OK 🏳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635116" y="3926205"/>
            <a:ext cx="0" cy="95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97953" y="4242487"/>
            <a:ext cx="103965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Not OK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🏴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Rectangle: Rounded Corners 34"/>
          <p:cNvSpPr/>
          <p:nvPr/>
        </p:nvSpPr>
        <p:spPr>
          <a:xfrm>
            <a:off x="8595455" y="4994049"/>
            <a:ext cx="2517717" cy="1340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Suggest similar better alternatives while still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fulfiliing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criteria !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 flipH="1">
            <a:off x="7559675" y="3885565"/>
            <a:ext cx="1120775" cy="528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446135" y="2714625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514350" y="11684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dirty="0"/>
              <a:t>How it works</a:t>
            </a:r>
            <a:endParaRPr lang="en-US" dirty="0"/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/>
        </p:nvSpPr>
        <p:spPr>
          <a:xfrm>
            <a:off x="514350" y="11684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dirty="0"/>
              <a:t>How it works (prerocessed data)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1285240"/>
            <a:ext cx="12180570" cy="447103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/>
        </p:nvSpPr>
        <p:spPr>
          <a:xfrm>
            <a:off x="514350" y="11684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dirty="0"/>
              <a:t>How it works (prerocessed data)</a:t>
            </a:r>
            <a:endParaRPr lang="en-US" dirty="0"/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1884</Words>
  <Application>WPS Presentation</Application>
  <PresentationFormat>Widescreen</PresentationFormat>
  <Paragraphs>119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49" baseType="lpstr">
      <vt:lpstr>Arial</vt:lpstr>
      <vt:lpstr>SimSun</vt:lpstr>
      <vt:lpstr>Wingdings</vt:lpstr>
      <vt:lpstr>Wingdings 3</vt:lpstr>
      <vt:lpstr>Arial</vt:lpstr>
      <vt:lpstr>Algerian</vt:lpstr>
      <vt:lpstr>Gabriola</vt:lpstr>
      <vt:lpstr>Microsoft JhengHei</vt:lpstr>
      <vt:lpstr>Arial Black</vt:lpstr>
      <vt:lpstr>Century Gothic</vt:lpstr>
      <vt:lpstr>Segoe Print</vt:lpstr>
      <vt:lpstr>Microsoft YaHei</vt:lpstr>
      <vt:lpstr>Arial Unicode MS</vt:lpstr>
      <vt:lpstr>Symbol</vt:lpstr>
      <vt:lpstr>Calibri</vt:lpstr>
      <vt:lpstr>Malgun Gothic</vt:lpstr>
      <vt:lpstr>Malgun Gothic Semilight</vt:lpstr>
      <vt:lpstr>Microsoft JhengHei Light</vt:lpstr>
      <vt:lpstr>Microsoft JhengHei UI</vt:lpstr>
      <vt:lpstr>Microsoft YaHei Light</vt:lpstr>
      <vt:lpstr>Microsoft YaHei UI Light</vt:lpstr>
      <vt:lpstr>MS Gothic</vt:lpstr>
      <vt:lpstr>MingLiU_HKSCS-ExtB</vt:lpstr>
      <vt:lpstr>MingLiU-ExtB</vt:lpstr>
      <vt:lpstr>Microsoft YaHei UI</vt:lpstr>
      <vt:lpstr>PMingLiU-ExtB</vt:lpstr>
      <vt:lpstr>SimSun-ExtB</vt:lpstr>
      <vt:lpstr>Yu Gothic</vt:lpstr>
      <vt:lpstr>Yu Gothic Light</vt:lpstr>
      <vt:lpstr>Yu Gothic Medium</vt:lpstr>
      <vt:lpstr>Bahnschrift SemiBold</vt:lpstr>
      <vt:lpstr>Bahnschrift SemiBold Condensed</vt:lpstr>
      <vt:lpstr>Bahnschrift SemiCondensed</vt:lpstr>
      <vt:lpstr>Communications and Dialogues</vt:lpstr>
      <vt:lpstr>	Hackathon 2019	 </vt:lpstr>
      <vt:lpstr>PowerPoint 演示文稿</vt:lpstr>
      <vt:lpstr>(#2) Materials Cost Analysis	</vt:lpstr>
      <vt:lpstr>I. Solutions</vt:lpstr>
      <vt:lpstr>Solutions</vt:lpstr>
      <vt:lpstr>Solutions</vt:lpstr>
      <vt:lpstr>Solutions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COST OF IMPLEMENTATION</vt:lpstr>
      <vt:lpstr>COST OF IMPLEMENTATION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Hackathon 2019  </dc:title>
  <dc:creator>Jaba Nay</dc:creator>
  <cp:lastModifiedBy>Hoàng Nguyên</cp:lastModifiedBy>
  <cp:revision>25</cp:revision>
  <dcterms:created xsi:type="dcterms:W3CDTF">2019-09-14T06:41:00Z</dcterms:created>
  <dcterms:modified xsi:type="dcterms:W3CDTF">2019-09-15T02:45:35Z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1033-11.2.0.8942</vt:lpwstr>
  </property>
</Properties>
</file>